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55D43-FAA6-4B5B-8E0C-F5107628C6CD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0C81A-DFAF-4A77-90BD-6F3EB8AAEF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0348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55D43-FAA6-4B5B-8E0C-F5107628C6CD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0C81A-DFAF-4A77-90BD-6F3EB8AAEF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3739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55D43-FAA6-4B5B-8E0C-F5107628C6CD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0C81A-DFAF-4A77-90BD-6F3EB8AAEF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43631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55D43-FAA6-4B5B-8E0C-F5107628C6CD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0C81A-DFAF-4A77-90BD-6F3EB8AAEF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0012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55D43-FAA6-4B5B-8E0C-F5107628C6CD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0C81A-DFAF-4A77-90BD-6F3EB8AAEF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8107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55D43-FAA6-4B5B-8E0C-F5107628C6CD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0C81A-DFAF-4A77-90BD-6F3EB8AAEF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561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55D43-FAA6-4B5B-8E0C-F5107628C6CD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0C81A-DFAF-4A77-90BD-6F3EB8AAEF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7278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55D43-FAA6-4B5B-8E0C-F5107628C6CD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0C81A-DFAF-4A77-90BD-6F3EB8AAEF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2418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55D43-FAA6-4B5B-8E0C-F5107628C6CD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0C81A-DFAF-4A77-90BD-6F3EB8AAEF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0672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55D43-FAA6-4B5B-8E0C-F5107628C6CD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0C81A-DFAF-4A77-90BD-6F3EB8AAEF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27069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55D43-FAA6-4B5B-8E0C-F5107628C6CD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0C81A-DFAF-4A77-90BD-6F3EB8AAEF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1448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55D43-FAA6-4B5B-8E0C-F5107628C6CD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E0C81A-DFAF-4A77-90BD-6F3EB8AAEF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0911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2800" b="1" dirty="0">
                <a:latin typeface="+mn-lt"/>
              </a:rPr>
              <a:t>2.4 Тау жыныстарының өңдеу ерекшеліктері</a:t>
            </a:r>
            <a:r>
              <a:rPr lang="ru-RU" sz="2800" b="1" dirty="0"/>
              <a:t/>
            </a:r>
            <a:br>
              <a:rPr lang="ru-RU" sz="2800" b="1" dirty="0"/>
            </a:b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396134"/>
            <a:ext cx="7886700" cy="4351338"/>
          </a:xfrm>
        </p:spPr>
        <p:txBody>
          <a:bodyPr>
            <a:normAutofit lnSpcReduction="10000"/>
          </a:bodyPr>
          <a:lstStyle/>
          <a:p>
            <a:pPr marL="0" indent="457200">
              <a:buNone/>
            </a:pPr>
            <a:r>
              <a:rPr lang="kk-KZ" sz="2600" dirty="0"/>
              <a:t>Тау жыныстарын игеру технологиясына келесі процестерден тұрады:</a:t>
            </a:r>
            <a:endParaRPr lang="ru-RU" sz="2600" dirty="0"/>
          </a:p>
          <a:p>
            <a:pPr lvl="0">
              <a:buFont typeface="Wingdings" panose="05000000000000000000" pitchFamily="2" charset="2"/>
              <a:buChar char="Ø"/>
            </a:pPr>
            <a:r>
              <a:rPr lang="kk-KZ" sz="2600" dirty="0"/>
              <a:t>ашу жұмыстары;</a:t>
            </a:r>
            <a:endParaRPr lang="ru-RU" sz="2600" dirty="0"/>
          </a:p>
          <a:p>
            <a:pPr lvl="0">
              <a:buFont typeface="Wingdings" panose="05000000000000000000" pitchFamily="2" charset="2"/>
              <a:buChar char="Ø"/>
            </a:pPr>
            <a:r>
              <a:rPr lang="kk-KZ" sz="2600" dirty="0"/>
              <a:t>бұрғылау-жару жұмыстары;</a:t>
            </a:r>
            <a:endParaRPr lang="ru-RU" sz="2600" dirty="0"/>
          </a:p>
          <a:p>
            <a:pPr lvl="0">
              <a:buFont typeface="Wingdings" panose="05000000000000000000" pitchFamily="2" charset="2"/>
              <a:buChar char="Ø"/>
            </a:pPr>
            <a:r>
              <a:rPr lang="kk-KZ" sz="2600" dirty="0"/>
              <a:t>тау жыныстарын механикалық қопсыту;</a:t>
            </a:r>
            <a:endParaRPr lang="ru-RU" sz="2600" dirty="0"/>
          </a:p>
          <a:p>
            <a:pPr lvl="0">
              <a:buFont typeface="Wingdings" panose="05000000000000000000" pitchFamily="2" charset="2"/>
              <a:buChar char="Ø"/>
            </a:pPr>
            <a:r>
              <a:rPr lang="kk-KZ" sz="2600" dirty="0"/>
              <a:t>бір шөмішті экскаватор, скреперлердің, бульдозерлердің, жүк тиегіштердің көмегімен жынысты алу, тиеу, тасымалдау;</a:t>
            </a:r>
            <a:endParaRPr lang="ru-RU" sz="2600" dirty="0"/>
          </a:p>
          <a:p>
            <a:pPr>
              <a:buFont typeface="Wingdings" panose="05000000000000000000" pitchFamily="2" charset="2"/>
              <a:buChar char="Ø"/>
            </a:pPr>
            <a:r>
              <a:rPr lang="kk-KZ" sz="2600" dirty="0"/>
              <a:t>ірі тас кесектерін кенжарда орналасқан тас ұсақтау қондырғыларында тас ұсақтау зауыттарына жіберу үшін дайындау.</a:t>
            </a:r>
            <a:endParaRPr lang="ru-RU" sz="26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8076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687819"/>
          </a:xfrm>
        </p:spPr>
        <p:txBody>
          <a:bodyPr>
            <a:normAutofit/>
          </a:bodyPr>
          <a:lstStyle/>
          <a:p>
            <a:pPr algn="ctr"/>
            <a:r>
              <a:rPr lang="kk-KZ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Бұрғылап жару жұмыстары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205345"/>
            <a:ext cx="7886700" cy="497161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kk-KZ" sz="2200" b="1" dirty="0" smtClean="0"/>
              <a:t>	</a:t>
            </a:r>
            <a:r>
              <a:rPr lang="kk-KZ" sz="2200" b="1" dirty="0" smtClean="0">
                <a:solidFill>
                  <a:srgbClr val="FF0000"/>
                </a:solidFill>
              </a:rPr>
              <a:t>Бұрғылау-жару </a:t>
            </a:r>
            <a:r>
              <a:rPr lang="kk-KZ" sz="2200" b="1" dirty="0">
                <a:solidFill>
                  <a:srgbClr val="FF0000"/>
                </a:solidFill>
              </a:rPr>
              <a:t>жұмыстары</a:t>
            </a:r>
            <a:r>
              <a:rPr lang="kk-KZ" sz="2200" dirty="0">
                <a:solidFill>
                  <a:srgbClr val="FF0000"/>
                </a:solidFill>
              </a:rPr>
              <a:t> </a:t>
            </a:r>
            <a:r>
              <a:rPr lang="kk-KZ" sz="2200" dirty="0"/>
              <a:t>– жарылыс көмегімен массивтен тау жыныстарын бөлу жұмыстары бойынша өндірістік процестердің жиынтығы</a:t>
            </a:r>
            <a:r>
              <a:rPr lang="kk-KZ" sz="2200" dirty="0" smtClean="0"/>
              <a:t>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kk-KZ" sz="2200" dirty="0" smtClean="0"/>
              <a:t>	</a:t>
            </a:r>
            <a:r>
              <a:rPr lang="kk-KZ" sz="2200" b="1" dirty="0" smtClean="0">
                <a:solidFill>
                  <a:srgbClr val="FF0000"/>
                </a:solidFill>
              </a:rPr>
              <a:t>Бұрғылап </a:t>
            </a:r>
            <a:r>
              <a:rPr lang="kk-KZ" sz="2200" b="1" dirty="0">
                <a:solidFill>
                  <a:srgbClr val="FF0000"/>
                </a:solidFill>
              </a:rPr>
              <a:t>жару жұмыстары қамтамасыз етуі қажет:</a:t>
            </a:r>
            <a:endParaRPr lang="ru-RU" sz="2200" b="1" dirty="0">
              <a:solidFill>
                <a:srgbClr val="FF0000"/>
              </a:solidFill>
            </a:endParaRPr>
          </a:p>
          <a:p>
            <a:pPr marL="114300" lvl="0" indent="-34290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kk-KZ" sz="2200" dirty="0"/>
              <a:t>жарылатын тау жынысынан қажетті өлшемді тастардың максималды санын алу; </a:t>
            </a:r>
            <a:endParaRPr lang="ru-RU" sz="2200" dirty="0"/>
          </a:p>
          <a:p>
            <a:pPr marL="114300" lvl="0" indent="-34290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kk-KZ" sz="2200" dirty="0"/>
              <a:t>жұмыстардың қауіпсіздігі;</a:t>
            </a:r>
            <a:endParaRPr lang="ru-RU" sz="2200" dirty="0"/>
          </a:p>
          <a:p>
            <a:pPr marL="114300" indent="-34290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kk-KZ" sz="2200" dirty="0" smtClean="0"/>
              <a:t>жұмыстардың </a:t>
            </a:r>
            <a:r>
              <a:rPr lang="kk-KZ" sz="2200" dirty="0"/>
              <a:t>үнемділігі</a:t>
            </a:r>
            <a:r>
              <a:rPr lang="kk-KZ" sz="2200" dirty="0" smtClean="0"/>
              <a:t>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kk-KZ" sz="2200" i="1" dirty="0" smtClean="0"/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kk-KZ" sz="2200" i="1" dirty="0"/>
              <a:t>	</a:t>
            </a:r>
            <a:r>
              <a:rPr lang="kk-KZ" sz="2200" i="1" dirty="0" smtClean="0"/>
              <a:t>Кен </a:t>
            </a:r>
            <a:r>
              <a:rPr lang="kk-KZ" sz="2200" i="1" dirty="0"/>
              <a:t>орындарында бұрғылап жару жұмыстары жарылыс жұмыстарының жобасы және паспорты болған жағдайда, әдетте, «Взрывпром» мамандандырылған ұйымдарының мамандарымен жүргізіледі.</a:t>
            </a:r>
            <a:endParaRPr lang="ru-RU" sz="2200" i="1" dirty="0"/>
          </a:p>
        </p:txBody>
      </p:sp>
    </p:spTree>
    <p:extLst>
      <p:ext uri="{BB962C8B-B14F-4D97-AF65-F5344CB8AC3E}">
        <p14:creationId xmlns:p14="http://schemas.microsoft.com/office/powerpoint/2010/main" val="2397848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678873"/>
            <a:ext cx="7886700" cy="135774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kk-KZ" sz="2200" b="1" dirty="0" smtClean="0"/>
              <a:t>	Бұрғылау </a:t>
            </a:r>
            <a:r>
              <a:rPr lang="kk-KZ" sz="2200" b="1" dirty="0"/>
              <a:t>жұмыстары</a:t>
            </a:r>
            <a:r>
              <a:rPr lang="kk-KZ" sz="2200" dirty="0"/>
              <a:t> – бұл ұңғымалар (скважина) мен теспелерді (шпур) бұрғылау бойынша жұмыстар кешені, яғни тау жыныстарына механикалық немесе физикалық әсер ету арқылы алынған цилиндрлік қазбалар.</a:t>
            </a:r>
            <a:endParaRPr lang="ru-RU" sz="2200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1831830" y="2147454"/>
            <a:ext cx="6079115" cy="321425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34291" y="5472545"/>
            <a:ext cx="8285017" cy="1241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kk-KZ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2.4.1 – сурет – Жару қазбалары</a:t>
            </a:r>
            <a:r>
              <a:rPr lang="ru-RU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600" dirty="0" smtClean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rgbClr val="000000"/>
                </a:solidFill>
                <a:ea typeface="Times New Roman" panose="02020603050405020304" pitchFamily="18" charset="0"/>
              </a:rPr>
              <a:t>1 – </a:t>
            </a:r>
            <a:r>
              <a:rPr lang="ru-RU" dirty="0" err="1">
                <a:solidFill>
                  <a:srgbClr val="000000"/>
                </a:solidFill>
                <a:ea typeface="Times New Roman" panose="02020603050405020304" pitchFamily="18" charset="0"/>
              </a:rPr>
              <a:t>жең</a:t>
            </a:r>
            <a:r>
              <a:rPr lang="ru-RU" dirty="0">
                <a:solidFill>
                  <a:srgbClr val="000000"/>
                </a:solidFill>
                <a:ea typeface="Times New Roman" panose="02020603050405020304" pitchFamily="18" charset="0"/>
              </a:rPr>
              <a:t> </a:t>
            </a:r>
            <a:r>
              <a:rPr lang="kk-KZ" dirty="0">
                <a:solidFill>
                  <a:srgbClr val="000000"/>
                </a:solidFill>
                <a:ea typeface="Times New Roman" panose="02020603050405020304" pitchFamily="18" charset="0"/>
              </a:rPr>
              <a:t>(</a:t>
            </a:r>
            <a:r>
              <a:rPr lang="ru-RU" dirty="0">
                <a:solidFill>
                  <a:srgbClr val="000000"/>
                </a:solidFill>
                <a:ea typeface="Times New Roman" panose="02020603050405020304" pitchFamily="18" charset="0"/>
              </a:rPr>
              <a:t>рукав</a:t>
            </a:r>
            <a:r>
              <a:rPr lang="kk-KZ" dirty="0">
                <a:solidFill>
                  <a:srgbClr val="000000"/>
                </a:solidFill>
                <a:ea typeface="Times New Roman" panose="02020603050405020304" pitchFamily="18" charset="0"/>
              </a:rPr>
              <a:t>)</a:t>
            </a:r>
            <a:r>
              <a:rPr lang="ru-RU" dirty="0">
                <a:solidFill>
                  <a:srgbClr val="000000"/>
                </a:solidFill>
                <a:ea typeface="Times New Roman" panose="02020603050405020304" pitchFamily="18" charset="0"/>
              </a:rPr>
              <a:t>; 2 – шурф; 3 – </a:t>
            </a:r>
            <a:r>
              <a:rPr lang="kk-KZ" dirty="0">
                <a:solidFill>
                  <a:srgbClr val="000000"/>
                </a:solidFill>
                <a:ea typeface="Times New Roman" panose="02020603050405020304" pitchFamily="18" charset="0"/>
              </a:rPr>
              <a:t>қазаңды ұңғыма (</a:t>
            </a:r>
            <a:r>
              <a:rPr lang="ru-RU" dirty="0">
                <a:solidFill>
                  <a:srgbClr val="000000"/>
                </a:solidFill>
                <a:ea typeface="Times New Roman" panose="02020603050405020304" pitchFamily="18" charset="0"/>
              </a:rPr>
              <a:t>котловая скважина</a:t>
            </a:r>
            <a:r>
              <a:rPr lang="kk-KZ" dirty="0">
                <a:solidFill>
                  <a:srgbClr val="000000"/>
                </a:solidFill>
                <a:ea typeface="Times New Roman" panose="02020603050405020304" pitchFamily="18" charset="0"/>
              </a:rPr>
              <a:t>)</a:t>
            </a:r>
            <a:r>
              <a:rPr lang="ru-RU" dirty="0">
                <a:solidFill>
                  <a:srgbClr val="000000"/>
                </a:solidFill>
                <a:ea typeface="Times New Roman" panose="02020603050405020304" pitchFamily="18" charset="0"/>
              </a:rPr>
              <a:t>; </a:t>
            </a:r>
            <a:endParaRPr lang="ru-RU" dirty="0" smtClean="0">
              <a:solidFill>
                <a:srgbClr val="000000"/>
              </a:solidFill>
              <a:ea typeface="Times New Roman" panose="02020603050405020304" pitchFamily="18" charset="0"/>
            </a:endParaRPr>
          </a:p>
          <a:p>
            <a:r>
              <a:rPr lang="ru-RU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4</a:t>
            </a:r>
            <a:r>
              <a:rPr lang="ru-RU" dirty="0">
                <a:solidFill>
                  <a:srgbClr val="000000"/>
                </a:solidFill>
                <a:ea typeface="Times New Roman" panose="02020603050405020304" pitchFamily="18" charset="0"/>
              </a:rPr>
              <a:t> –</a:t>
            </a:r>
            <a:r>
              <a:rPr lang="kk-KZ" dirty="0">
                <a:solidFill>
                  <a:srgbClr val="000000"/>
                </a:solidFill>
                <a:ea typeface="Times New Roman" panose="02020603050405020304" pitchFamily="18" charset="0"/>
              </a:rPr>
              <a:t> ұңғымалар</a:t>
            </a:r>
            <a:r>
              <a:rPr lang="ru-RU" dirty="0">
                <a:solidFill>
                  <a:srgbClr val="000000"/>
                </a:solidFill>
                <a:ea typeface="Times New Roman" panose="02020603050405020304" pitchFamily="18" charset="0"/>
              </a:rPr>
              <a:t> </a:t>
            </a:r>
            <a:r>
              <a:rPr lang="kk-KZ" dirty="0">
                <a:solidFill>
                  <a:srgbClr val="000000"/>
                </a:solidFill>
                <a:ea typeface="Times New Roman" panose="02020603050405020304" pitchFamily="18" charset="0"/>
              </a:rPr>
              <a:t>(</a:t>
            </a:r>
            <a:r>
              <a:rPr lang="ru-RU" dirty="0">
                <a:solidFill>
                  <a:srgbClr val="000000"/>
                </a:solidFill>
                <a:ea typeface="Times New Roman" panose="02020603050405020304" pitchFamily="18" charset="0"/>
              </a:rPr>
              <a:t>скважины</a:t>
            </a:r>
            <a:r>
              <a:rPr lang="kk-KZ" dirty="0">
                <a:solidFill>
                  <a:srgbClr val="000000"/>
                </a:solidFill>
                <a:ea typeface="Times New Roman" panose="02020603050405020304" pitchFamily="18" charset="0"/>
              </a:rPr>
              <a:t>)</a:t>
            </a:r>
            <a:r>
              <a:rPr lang="ru-RU" dirty="0">
                <a:solidFill>
                  <a:srgbClr val="000000"/>
                </a:solidFill>
                <a:ea typeface="Times New Roman" panose="02020603050405020304" pitchFamily="18" charset="0"/>
              </a:rPr>
              <a:t>; 5 – шпур; 6 - заряд</a:t>
            </a:r>
            <a:r>
              <a:rPr lang="kk-KZ" dirty="0">
                <a:solidFill>
                  <a:srgbClr val="000000"/>
                </a:solidFill>
                <a:ea typeface="Times New Roman" panose="02020603050405020304" pitchFamily="18" charset="0"/>
              </a:rPr>
              <a:t>ты</a:t>
            </a:r>
            <a:r>
              <a:rPr lang="ru-RU" dirty="0">
                <a:solidFill>
                  <a:srgbClr val="000000"/>
                </a:solidFill>
                <a:ea typeface="Times New Roman" panose="02020603050405020304" pitchFamily="18" charset="0"/>
              </a:rPr>
              <a:t> камер</a:t>
            </a:r>
            <a:r>
              <a:rPr lang="kk-KZ" dirty="0">
                <a:solidFill>
                  <a:srgbClr val="000000"/>
                </a:solidFill>
                <a:ea typeface="Times New Roman" panose="02020603050405020304" pitchFamily="18" charset="0"/>
              </a:rPr>
              <a:t>алар</a:t>
            </a:r>
            <a:r>
              <a:rPr lang="ru-RU" dirty="0">
                <a:solidFill>
                  <a:srgbClr val="000000"/>
                </a:solidFill>
                <a:ea typeface="Times New Roman" panose="02020603050405020304" pitchFamily="18" charset="0"/>
              </a:rPr>
              <a:t>; 7 - рассечка; </a:t>
            </a:r>
            <a:endParaRPr lang="ru-RU" dirty="0" smtClean="0">
              <a:solidFill>
                <a:srgbClr val="000000"/>
              </a:solidFill>
              <a:ea typeface="Times New Roman" panose="02020603050405020304" pitchFamily="18" charset="0"/>
            </a:endParaRPr>
          </a:p>
          <a:p>
            <a:r>
              <a:rPr lang="ru-RU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8</a:t>
            </a:r>
            <a:r>
              <a:rPr lang="ru-RU" dirty="0">
                <a:solidFill>
                  <a:srgbClr val="000000"/>
                </a:solidFill>
                <a:ea typeface="Times New Roman" panose="02020603050405020304" pitchFamily="18" charset="0"/>
              </a:rPr>
              <a:t> - штольня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43941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4796" y="207817"/>
            <a:ext cx="7886700" cy="6026727"/>
          </a:xfrm>
        </p:spPr>
        <p:txBody>
          <a:bodyPr>
            <a:noAutofit/>
          </a:bodyPr>
          <a:lstStyle/>
          <a:p>
            <a:pPr marL="0" indent="4572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kk-KZ" sz="2200" b="1" i="1" dirty="0"/>
              <a:t>ВВ</a:t>
            </a:r>
            <a:r>
              <a:rPr lang="kk-KZ" sz="2200" dirty="0"/>
              <a:t> – сыртқы импульстің әсерінен (қыздыру, соққы, от ұшқыны) жарылуға қабілетті химиялық қосылыстар немесе механикалық қоспалар.</a:t>
            </a:r>
            <a:endParaRPr lang="ru-RU" sz="2200" dirty="0"/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kk-KZ" sz="2200" dirty="0"/>
              <a:t>Бірінші жару кезінде жарылғыш заттар (</a:t>
            </a:r>
            <a:r>
              <a:rPr lang="kk-KZ" sz="2200" i="1" dirty="0"/>
              <a:t>ВВ</a:t>
            </a:r>
            <a:r>
              <a:rPr lang="kk-KZ" sz="2200" dirty="0"/>
              <a:t>) зарядын арнайы бұрғыланған скважиналар мен шпурларға орналастырады. </a:t>
            </a:r>
            <a:endParaRPr lang="ru-RU" sz="2200" dirty="0"/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kk-KZ" sz="2200" b="1" i="1" dirty="0"/>
              <a:t>Ұңғыма (скважина)</a:t>
            </a:r>
            <a:r>
              <a:rPr lang="kk-KZ" sz="2200" i="1" dirty="0"/>
              <a:t> – </a:t>
            </a:r>
            <a:r>
              <a:rPr lang="kk-KZ" sz="2200" dirty="0"/>
              <a:t>диаметрі 75 мм-ден артық, тереңдігі 5 м-ден жоғары цилиндрлі пішінді тау-кен қазбасы. </a:t>
            </a:r>
            <a:endParaRPr lang="ru-RU" sz="2200" dirty="0"/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kk-KZ" sz="2200" b="1" i="1" dirty="0"/>
              <a:t>Теспелер (шпурлар)</a:t>
            </a:r>
            <a:r>
              <a:rPr lang="kk-KZ" sz="2200" i="1" dirty="0"/>
              <a:t> – </a:t>
            </a:r>
            <a:r>
              <a:rPr lang="kk-KZ" sz="2200" dirty="0"/>
              <a:t>диаметрі 75 мм-ден аз, тереңдігі 5 м-ден төмен үңгімелер</a:t>
            </a:r>
            <a:r>
              <a:rPr lang="kk-KZ" sz="2200" dirty="0" smtClean="0"/>
              <a:t>.</a:t>
            </a: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  <a:buNone/>
            </a:pPr>
            <a:endParaRPr lang="kk-KZ" sz="2200" b="1" dirty="0" smtClean="0"/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kk-KZ" sz="2200" b="1" dirty="0" smtClean="0"/>
              <a:t>Теспелердегі </a:t>
            </a:r>
            <a:r>
              <a:rPr lang="kk-KZ" sz="2200" b="1" dirty="0"/>
              <a:t>немесе ұңғымалардағы жыныстың бұзылу сипаты бойынша бұрғылаудың екі әдісі ажыратылады:</a:t>
            </a:r>
            <a:endParaRPr lang="ru-RU" sz="2200" b="1" dirty="0"/>
          </a:p>
          <a:p>
            <a:pPr lvl="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kk-KZ" sz="2200" dirty="0"/>
              <a:t>механикалық;</a:t>
            </a:r>
            <a:endParaRPr lang="ru-RU" sz="2200" dirty="0"/>
          </a:p>
          <a:p>
            <a:pPr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kk-KZ" sz="2200" dirty="0" smtClean="0"/>
              <a:t>жылу </a:t>
            </a:r>
            <a:r>
              <a:rPr lang="kk-KZ" sz="2200" dirty="0"/>
              <a:t>арқылы</a:t>
            </a:r>
            <a:r>
              <a:rPr lang="kk-KZ" sz="2200" dirty="0" smtClean="0"/>
              <a:t>.</a:t>
            </a:r>
          </a:p>
          <a:p>
            <a:pPr marL="0" indent="468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kk-KZ" sz="1800" b="1" i="1" dirty="0"/>
              <a:t>Жылу арқылы бұрғылау</a:t>
            </a:r>
            <a:r>
              <a:rPr lang="kk-KZ" sz="1800" i="1" dirty="0"/>
              <a:t> негізінен кремнийлі негіздегі жыныстарда жүргізіледі. Жыныстың бұзылуы отынның жануы кезінде пайда болатын ыстық газдардың әсерінен кварцтың біркелкі емес қызуы және құрылымының өзгеруі есебінен болады.</a:t>
            </a:r>
            <a:endParaRPr lang="ru-RU" sz="1800" i="1" dirty="0"/>
          </a:p>
        </p:txBody>
      </p:sp>
    </p:spTree>
    <p:extLst>
      <p:ext uri="{BB962C8B-B14F-4D97-AF65-F5344CB8AC3E}">
        <p14:creationId xmlns:p14="http://schemas.microsoft.com/office/powerpoint/2010/main" val="13046928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86101"/>
          </a:xfrm>
        </p:spPr>
        <p:txBody>
          <a:bodyPr>
            <a:normAutofit fontScale="90000"/>
          </a:bodyPr>
          <a:lstStyle/>
          <a:p>
            <a:pPr indent="468000" algn="just">
              <a:lnSpc>
                <a:spcPct val="100000"/>
              </a:lnSpc>
            </a:pPr>
            <a:r>
              <a:rPr lang="kk-KZ" sz="2800" dirty="0" smtClean="0">
                <a:latin typeface="+mn-lt"/>
              </a:rPr>
              <a:t>Механикалық </a:t>
            </a:r>
            <a:r>
              <a:rPr lang="kk-KZ" sz="2800" dirty="0">
                <a:latin typeface="+mn-lt"/>
              </a:rPr>
              <a:t>бұрғылау әдістері: </a:t>
            </a:r>
            <a:r>
              <a:rPr lang="kk-KZ" sz="2800" b="1" dirty="0">
                <a:latin typeface="+mn-lt"/>
              </a:rPr>
              <a:t>соққылы, айналмалы және соққы-айналмалы</a:t>
            </a:r>
            <a:endParaRPr lang="ru-RU" sz="2800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5322309"/>
            <a:ext cx="7886700" cy="1327873"/>
          </a:xfrm>
        </p:spPr>
        <p:txBody>
          <a:bodyPr>
            <a:noAutofit/>
          </a:bodyPr>
          <a:lstStyle/>
          <a:p>
            <a:pPr marL="0" indent="457200">
              <a:lnSpc>
                <a:spcPct val="100000"/>
              </a:lnSpc>
              <a:spcBef>
                <a:spcPts val="0"/>
              </a:spcBef>
              <a:buNone/>
            </a:pPr>
            <a:r>
              <a:rPr lang="kk-KZ" sz="2000" dirty="0"/>
              <a:t>2.4.2 – сурет – Бұрғылау тәсілдері: </a:t>
            </a:r>
            <a:endParaRPr lang="ru-RU" sz="2000" dirty="0"/>
          </a:p>
          <a:p>
            <a:pPr marL="0" indent="457200">
              <a:lnSpc>
                <a:spcPct val="100000"/>
              </a:lnSpc>
              <a:spcBef>
                <a:spcPts val="0"/>
              </a:spcBef>
              <a:buNone/>
            </a:pPr>
            <a:r>
              <a:rPr lang="kk-KZ" sz="2000" dirty="0"/>
              <a:t>а - соққылы; б-айналмалы; в-соққылы-айналмалы; г-термиялық; </a:t>
            </a:r>
            <a:endParaRPr lang="ru-RU" sz="2000" dirty="0"/>
          </a:p>
          <a:p>
            <a:pPr marL="0" indent="457200">
              <a:lnSpc>
                <a:spcPct val="100000"/>
              </a:lnSpc>
              <a:spcBef>
                <a:spcPts val="0"/>
              </a:spcBef>
              <a:buNone/>
            </a:pPr>
            <a:r>
              <a:rPr lang="kk-KZ" sz="2000" dirty="0"/>
              <a:t>1-кескіш; 2-пневмоударник; 3-штанга; 4-электр қозғалтқышы; </a:t>
            </a:r>
            <a:endParaRPr lang="kk-KZ" sz="2000" dirty="0" smtClean="0"/>
          </a:p>
          <a:p>
            <a:pPr marL="0" indent="457200">
              <a:lnSpc>
                <a:spcPct val="100000"/>
              </a:lnSpc>
              <a:spcBef>
                <a:spcPts val="0"/>
              </a:spcBef>
              <a:buNone/>
            </a:pPr>
            <a:r>
              <a:rPr lang="kk-KZ" sz="2000" dirty="0" smtClean="0"/>
              <a:t>5-реактивті </a:t>
            </a:r>
            <a:r>
              <a:rPr lang="kk-KZ" sz="2000" dirty="0"/>
              <a:t>жанарғы; 6-шарошка</a:t>
            </a:r>
            <a:endParaRPr lang="ru-RU" sz="2000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1717964" y="1264227"/>
            <a:ext cx="6206836" cy="3945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2568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0937" y="4567986"/>
            <a:ext cx="8196699" cy="2045753"/>
          </a:xfrm>
        </p:spPr>
        <p:txBody>
          <a:bodyPr>
            <a:normAutofit fontScale="70000" lnSpcReduction="20000"/>
          </a:bodyPr>
          <a:lstStyle/>
          <a:p>
            <a:pPr marL="0" indent="468000">
              <a:lnSpc>
                <a:spcPct val="120000"/>
              </a:lnSpc>
              <a:spcBef>
                <a:spcPts val="0"/>
              </a:spcBef>
              <a:buNone/>
            </a:pPr>
            <a:r>
              <a:rPr lang="kk-KZ" b="1" dirty="0"/>
              <a:t>Карьерлерде бұрғылап жару жұмыстарының технологиясы негізгі екі талапты қанағаттандыруы қажет:</a:t>
            </a:r>
            <a:endParaRPr lang="ru-RU" b="1" dirty="0"/>
          </a:p>
          <a:p>
            <a:pPr marL="514350" lvl="0" indent="-51435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kk-KZ" dirty="0"/>
              <a:t>Жарылғыш заттар шығыны мен скважиналар немесе шпурлар ұзындықтары жарылатын жыныс көлемі бірлігіне минимальды болуы керек;</a:t>
            </a:r>
            <a:endParaRPr lang="ru-RU" dirty="0"/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kk-KZ" dirty="0"/>
              <a:t>Шығатын ірі кесек тастар санының аз болуы.</a:t>
            </a: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0938" y="272655"/>
            <a:ext cx="3389168" cy="2848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4225637" y="272655"/>
            <a:ext cx="4572000" cy="2862322"/>
          </a:xfrm>
          <a:prstGeom prst="rect">
            <a:avLst/>
          </a:prstGeom>
          <a:solidFill>
            <a:srgbClr val="FFFF00"/>
          </a:solidFill>
        </p:spPr>
        <p:txBody>
          <a:bodyPr>
            <a:spAutoFit/>
          </a:bodyPr>
          <a:lstStyle/>
          <a:p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</a:rPr>
              <a:t>Шамаға жеткізбей бұрғылау </a:t>
            </a:r>
            <a:r>
              <a:rPr lang="kk-KZ" b="1" dirty="0">
                <a:latin typeface="Times New Roman" panose="02020603050405020304" pitchFamily="18" charset="0"/>
                <a:ea typeface="Calibri" panose="020F0502020204030204" pitchFamily="34" charset="0"/>
              </a:rPr>
              <a:t>(недобур)</a:t>
            </a: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</a:rPr>
              <a:t> мәні жарылатын жыныстың физико-механикалық қасиеттеріне, заряд диаметріне, жарғыш заттар (ВВ) қуатына байланысты және </a:t>
            </a:r>
            <a:endParaRPr lang="kk-KZ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kk-KZ" b="1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lн </a:t>
            </a:r>
            <a:r>
              <a:rPr lang="kk-KZ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= </a:t>
            </a:r>
            <a:r>
              <a:rPr lang="kk-KZ" b="1" dirty="0">
                <a:latin typeface="Times New Roman" panose="02020603050405020304" pitchFamily="18" charset="0"/>
                <a:ea typeface="Calibri" panose="020F0502020204030204" pitchFamily="34" charset="0"/>
              </a:rPr>
              <a:t>(3...12)</a:t>
            </a:r>
            <a:r>
              <a:rPr lang="kk-KZ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dзар</a:t>
            </a:r>
            <a:r>
              <a:rPr lang="kk-KZ" b="1" dirty="0">
                <a:latin typeface="Times New Roman" panose="02020603050405020304" pitchFamily="18" charset="0"/>
                <a:ea typeface="Calibri" panose="020F0502020204030204" pitchFamily="34" charset="0"/>
              </a:rPr>
              <a:t> (</a:t>
            </a:r>
            <a:r>
              <a:rPr lang="kk-KZ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dзар</a:t>
            </a:r>
            <a:r>
              <a:rPr lang="kk-KZ" b="1" dirty="0">
                <a:latin typeface="Times New Roman" panose="02020603050405020304" pitchFamily="18" charset="0"/>
                <a:ea typeface="Calibri" panose="020F0502020204030204" pitchFamily="34" charset="0"/>
              </a:rPr>
              <a:t> – заряд диаметрі)</a:t>
            </a: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</a:rPr>
              <a:t>. Шамаға жеткізбей бұрғылау, бұзылатын қатты қыртыс астында бос жұмсақ жыныстар болған жағдайда, жеңіл бұзылатын жұмсақ жыныстарда рұқсат етіледі.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42504" y="3367657"/>
            <a:ext cx="8155133" cy="1200329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kk-KZ" b="1" dirty="0">
                <a:latin typeface="Times New Roman" panose="02020603050405020304" pitchFamily="18" charset="0"/>
                <a:ea typeface="Calibri" panose="020F0502020204030204" pitchFamily="34" charset="0"/>
              </a:rPr>
              <a:t>Асыра бұрғылау (перебур)</a:t>
            </a: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</a:rPr>
              <a:t> – баспалдақ табанынан төмен бұрғыланған скважина немесе шпур бөлігі. Асырып бұрғылау скважинаның төменгі бөлігінде жарылыс әсерін күшейту үшін қолданады. Асырып бұрғылау шамасы жыныстың мықтылығына байланысты </a:t>
            </a:r>
            <a:r>
              <a:rPr lang="kk-KZ" b="1" dirty="0">
                <a:latin typeface="Times New Roman" panose="02020603050405020304" pitchFamily="18" charset="0"/>
                <a:ea typeface="Calibri" panose="020F0502020204030204" pitchFamily="34" charset="0"/>
              </a:rPr>
              <a:t>9 - 15</a:t>
            </a:r>
            <a:r>
              <a:rPr lang="kk-KZ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 dзар</a:t>
            </a:r>
            <a:r>
              <a:rPr lang="kk-KZ" i="1" dirty="0"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2386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590838"/>
          </a:xfrm>
        </p:spPr>
        <p:txBody>
          <a:bodyPr>
            <a:normAutofit/>
          </a:bodyPr>
          <a:lstStyle/>
          <a:p>
            <a:pPr algn="ctr"/>
            <a:r>
              <a:rPr lang="kk-KZ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Скважиналарды орналастыру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4184073"/>
            <a:ext cx="7886700" cy="1992890"/>
          </a:xfrm>
        </p:spPr>
        <p:txBody>
          <a:bodyPr>
            <a:normAutofit fontScale="70000" lnSpcReduction="20000"/>
          </a:bodyPr>
          <a:lstStyle/>
          <a:p>
            <a:r>
              <a:rPr lang="kk-KZ" dirty="0"/>
              <a:t>2.4.4 – сурет – Скважиналық зарядты құрылым</a:t>
            </a:r>
            <a:endParaRPr lang="ru-RU" dirty="0"/>
          </a:p>
          <a:p>
            <a:r>
              <a:rPr lang="kk-KZ" i="1" dirty="0"/>
              <a:t>Ну</a:t>
            </a:r>
            <a:r>
              <a:rPr lang="kk-KZ" dirty="0"/>
              <a:t> – баспалдақ биіктігі; </a:t>
            </a:r>
            <a:r>
              <a:rPr lang="kk-KZ" i="1" dirty="0"/>
              <a:t>α</a:t>
            </a:r>
            <a:r>
              <a:rPr lang="kk-KZ" dirty="0"/>
              <a:t> – баспалдақ құламасының бұрышы; с – бірінші қатардағы заряд скважинасының ортасынан баспалдақтың үстіңгі жиегіне дейінгі қашықтық; </a:t>
            </a:r>
            <a:r>
              <a:rPr lang="kk-KZ" i="1" dirty="0"/>
              <a:t>Wn</a:t>
            </a:r>
            <a:r>
              <a:rPr lang="kk-KZ" dirty="0"/>
              <a:t> – баспалдақ табанымен алынған есептік кедергі сызығы шамасы; </a:t>
            </a:r>
            <a:r>
              <a:rPr lang="kk-KZ" i="1" dirty="0"/>
              <a:t>lзаб</a:t>
            </a:r>
            <a:r>
              <a:rPr lang="kk-KZ" dirty="0"/>
              <a:t> – скважина тығының ұзындығы; </a:t>
            </a:r>
            <a:r>
              <a:rPr lang="kk-KZ" i="1" dirty="0"/>
              <a:t>lз</a:t>
            </a:r>
            <a:r>
              <a:rPr lang="kk-KZ" dirty="0"/>
              <a:t> – заряд ұзындығы; </a:t>
            </a:r>
            <a:r>
              <a:rPr lang="kk-KZ" i="1" dirty="0"/>
              <a:t>Lc</a:t>
            </a:r>
            <a:r>
              <a:rPr lang="kk-KZ" dirty="0"/>
              <a:t> – скважина ұзындығы; </a:t>
            </a:r>
            <a:r>
              <a:rPr lang="kk-KZ" i="1" dirty="0"/>
              <a:t>lnep</a:t>
            </a:r>
            <a:r>
              <a:rPr lang="kk-KZ" dirty="0"/>
              <a:t> – асырып бұрғылау шамасы; b – скважиналар қатарлары арақашықтығы; а – қатардағы скважиналар арақашықтығы.</a:t>
            </a:r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39598" y="955965"/>
            <a:ext cx="5578620" cy="3020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45023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91836" y="813909"/>
            <a:ext cx="8305800" cy="52245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kk-KZ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Аз қарсылық көрсету </a:t>
            </a:r>
            <a:r>
              <a:rPr lang="kk-KZ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сызығы </a:t>
            </a:r>
            <a:r>
              <a:rPr lang="en-US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</a:t>
            </a:r>
            <a:r>
              <a:rPr lang="kk-KZ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kk-KZ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(линия наименьшего сопротивление ЛНС)</a:t>
            </a:r>
            <a:r>
              <a:rPr lang="kk-KZ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заряд центрінен ашық бетке дейінгі ең аз қашықтық.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ЖЗ зарядтарын скважинаның төменгі бөлігіне орналастырады. Скважинаның жоғарғы бөлігін, оның тереңдігінің 2/3 – 3/4 бөлігін құммен, топырақпен немесе басқа да қолда бар материалдармен толтырады. Бұл толтыруларды </a:t>
            </a:r>
            <a:r>
              <a:rPr lang="kk-KZ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тығын (забойка) </a:t>
            </a: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деп атайды.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Скважина қатарлары арасындағы арақашықтық </a:t>
            </a:r>
            <a:r>
              <a:rPr lang="kk-KZ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 </a:t>
            </a: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(м) есептелетін формула: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US" sz="20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 = P·(</a:t>
            </a:r>
            <a:r>
              <a:rPr lang="en-US" sz="2000" i="1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Hy</a:t>
            </a:r>
            <a:r>
              <a:rPr lang="en-US" sz="20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+ H</a:t>
            </a:r>
            <a:r>
              <a:rPr lang="ru-RU" sz="20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</a:t>
            </a:r>
            <a:r>
              <a:rPr lang="en-US" sz="20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l</a:t>
            </a:r>
            <a:r>
              <a:rPr lang="en-US" sz="2000" i="1" baseline="-25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0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)·</a:t>
            </a:r>
            <a:r>
              <a:rPr lang="en-US" sz="2000" i="1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a·q·Hy</a:t>
            </a:r>
            <a:r>
              <a:rPr lang="en-US" sz="20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мұнда </a:t>
            </a:r>
            <a:r>
              <a:rPr lang="en-US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скважина сыйымдылығы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кг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i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Hy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үңгібеттегі баспалдақ биіктігі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асыра бұрғылау тереңдігі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i="1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заряд салынған қабат қалыңдығы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қатардағы скважина арақашықтығы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1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жынысқа жарғыш заттың меншікті шығыны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кг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en-US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Қатардағы скважина арақашықтығы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(м) 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 = (0,75 – 1,0) W, 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мұнда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W – </a:t>
            </a: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есептік кедергі сызығы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м.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76065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46256"/>
          </a:xfrm>
        </p:spPr>
        <p:txBody>
          <a:bodyPr>
            <a:normAutofit/>
          </a:bodyPr>
          <a:lstStyle/>
          <a:p>
            <a:pPr algn="ctr"/>
            <a:r>
              <a:rPr lang="kk-KZ" sz="2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Ашық </a:t>
            </a:r>
            <a:r>
              <a:rPr lang="kk-KZ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бетке байланысты скважиналарды орналастыру</a:t>
            </a:r>
            <a:endParaRPr lang="ru-RU" sz="2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>
            <a:biLevel thresh="7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07138" y="1114498"/>
            <a:ext cx="5286375" cy="1914525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4">
            <a:biLevel thresh="7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8650" y="3352151"/>
            <a:ext cx="3895725" cy="2638425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>
          <a:blip r:embed="rId6">
            <a:biLevel thresh="25000"/>
          </a:blip>
          <a:stretch>
            <a:fillRect/>
          </a:stretch>
        </p:blipFill>
        <p:spPr>
          <a:xfrm>
            <a:off x="4931351" y="3572164"/>
            <a:ext cx="4124325" cy="187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6981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26472" y="1049454"/>
            <a:ext cx="8063345" cy="42334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Аз қарсылық көрсету сызығы (ЛНС) </a:t>
            </a:r>
            <a:r>
              <a:rPr lang="kk-KZ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</a:t>
            </a:r>
            <a:r>
              <a:rPr lang="kk-KZ" i="1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тығын тереңдігінен аз болуы керек: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kk-KZ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</a:t>
            </a:r>
            <a:r>
              <a:rPr lang="kk-KZ" i="1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r>
              <a:rPr lang="kk-KZ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&lt; l</a:t>
            </a:r>
            <a:r>
              <a:rPr lang="kk-KZ" i="1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заб</a:t>
            </a: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(1)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Скважина немесе шпурдың толық тереңдігі </a:t>
            </a:r>
            <a:r>
              <a:rPr lang="kk-KZ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lang="kk-KZ" i="1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≈ 1,5</a:t>
            </a:r>
            <a:r>
              <a:rPr lang="kk-KZ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</a:t>
            </a:r>
            <a:r>
              <a:rPr lang="kk-KZ" i="1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 </a:t>
            </a: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÷ 2,5</a:t>
            </a:r>
            <a:r>
              <a:rPr lang="kk-KZ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</a:t>
            </a:r>
            <a:r>
              <a:rPr lang="kk-KZ" i="1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Скважина қолданғанда бір уақытта бір немесе бірнеше қатарда орналасқан бірнеше скважинада жару жұмыстарын жүргізуге болады. 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Скважиналық тәсілде заряд шамасын анықтайтын формула: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kk-KZ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kk-KZ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 = q·a·Wn·Ну</a:t>
            </a: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         (1)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мұнда </a:t>
            </a:r>
            <a:r>
              <a:rPr lang="kk-KZ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</a:t>
            </a: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аммониттің есептік меншікті шығыны, кг/м</a:t>
            </a:r>
            <a:r>
              <a:rPr lang="kk-KZ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</a:t>
            </a:r>
            <a:r>
              <a:rPr lang="kk-KZ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</a:t>
            </a: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қатардағы скважиналар арақашықтығы (1... 1,2) </a:t>
            </a:r>
            <a:r>
              <a:rPr lang="kk-KZ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</a:t>
            </a:r>
            <a:r>
              <a:rPr lang="en-US" i="1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;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</a:t>
            </a:r>
            <a:r>
              <a:rPr lang="kk-KZ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Wn</a:t>
            </a: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баспалдақ табанымен алынған есептік кедергі сызығы, (0,5...0,8)</a:t>
            </a:r>
            <a:r>
              <a:rPr lang="kk-KZ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Ну;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</a:t>
            </a:r>
            <a:r>
              <a:rPr lang="kk-KZ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Ну</a:t>
            </a: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баспалдақ биіктігі, м.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31984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476987"/>
          </a:xfrm>
        </p:spPr>
        <p:txBody>
          <a:bodyPr>
            <a:normAutofit/>
          </a:bodyPr>
          <a:lstStyle/>
          <a:p>
            <a:pPr algn="ctr"/>
            <a:r>
              <a:rPr lang="kk-KZ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ҚАЙТАЛАП (ЕКІНШІ РЕТ) ҰСАҚТАУ</a:t>
            </a:r>
            <a:endParaRPr lang="ru-RU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Прямоугольник 3"/>
              <p:cNvSpPr/>
              <p:nvPr/>
            </p:nvSpPr>
            <p:spPr>
              <a:xfrm>
                <a:off x="512618" y="842114"/>
                <a:ext cx="8002732" cy="27588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indent="450215" algn="just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kk-KZ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Габаритті емес кесектерге олардың өлшемдері бойынша технологиялық жабдықтан асатын тас кесектері жатады.</a:t>
                </a:r>
                <a:endParaRPr lang="ru-RU" sz="1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lnSpc>
                    <a:spcPct val="115000"/>
                  </a:lnSpc>
                  <a:spcAft>
                    <a:spcPts val="0"/>
                  </a:spcAft>
                  <a:buFont typeface="Symbol" panose="05050102010706020507" pitchFamily="18" charset="2"/>
                  <a:buChar char=""/>
                </a:pPr>
                <a:r>
                  <a:rPr lang="kk-KZ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экскаватор шөмішінің сыйымдылығы бойынша (q м</a:t>
                </a:r>
                <a:r>
                  <a:rPr lang="kk-KZ" baseline="300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3</a:t>
                </a:r>
                <a:r>
                  <a:rPr lang="kk-KZ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</a:t>
                </a:r>
                <a:endParaRPr lang="ru-RU" sz="1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678815" algn="just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en-US" i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</a:t>
                </a:r>
                <a:r>
                  <a:rPr lang="kk-KZ" i="1" baseline="-250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Г</a:t>
                </a:r>
                <a:r>
                  <a:rPr lang="ru-RU" i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ru-RU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radPr>
                      <m:deg>
                        <m:r>
                          <a:rPr lang="ru-RU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deg>
                      <m:e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𝑞</m:t>
                        </m:r>
                      </m:e>
                    </m:rad>
                  </m:oMath>
                </a14:m>
                <a:endParaRPr lang="ru-RU" sz="1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lnSpc>
                    <a:spcPct val="115000"/>
                  </a:lnSpc>
                  <a:spcAft>
                    <a:spcPts val="0"/>
                  </a:spcAft>
                  <a:buFont typeface="Symbol" panose="05050102010706020507" pitchFamily="18" charset="2"/>
                  <a:buChar char=""/>
                </a:pPr>
                <a:r>
                  <a:rPr lang="ru-RU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конвейер </a:t>
                </a:r>
                <a:r>
                  <a:rPr lang="ru-RU" dirty="0" err="1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лентасының</a:t>
                </a:r>
                <a:r>
                  <a:rPr lang="ru-RU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ru-RU" dirty="0" err="1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ені</a:t>
                </a:r>
                <a:r>
                  <a:rPr lang="ru-RU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бойынша (</a:t>
                </a:r>
                <a:r>
                  <a:rPr lang="en-US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</a:t>
                </a:r>
                <a:r>
                  <a:rPr lang="ru-RU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, мм)</a:t>
                </a:r>
                <a:endParaRPr lang="ru-RU" sz="1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678815" algn="just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kk-KZ" i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</a:t>
                </a:r>
                <a:r>
                  <a:rPr lang="kk-KZ" i="1" baseline="-250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Г</a:t>
                </a:r>
                <a:r>
                  <a:rPr lang="kk-KZ" i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=0,5В+200 мм</a:t>
                </a:r>
                <a:endParaRPr lang="ru-RU" sz="1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lnSpc>
                    <a:spcPct val="115000"/>
                  </a:lnSpc>
                  <a:spcAft>
                    <a:spcPts val="0"/>
                  </a:spcAft>
                  <a:buFont typeface="Symbol" panose="05050102010706020507" pitchFamily="18" charset="2"/>
                  <a:buChar char=""/>
                </a:pPr>
                <a:r>
                  <a:rPr lang="kk-KZ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ұсақтағыштардың тиеу тесігінің өлшемі бойынша (А, мм) </a:t>
                </a:r>
                <a:endParaRPr lang="ru-RU" sz="1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678815" algn="just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kk-KZ" i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</a:t>
                </a:r>
                <a:r>
                  <a:rPr lang="kk-KZ" i="1" baseline="-250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Г</a:t>
                </a:r>
                <a:r>
                  <a:rPr lang="kk-KZ" i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=(0,8…0.85)А</a:t>
                </a:r>
                <a:endParaRPr lang="ru-RU" sz="1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618" y="842114"/>
                <a:ext cx="8002732" cy="2758897"/>
              </a:xfrm>
              <a:prstGeom prst="rect">
                <a:avLst/>
              </a:prstGeom>
              <a:blipFill>
                <a:blip r:embed="rId2"/>
                <a:stretch>
                  <a:fillRect l="-609" t="-442" r="-685" b="-154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Прямоугольник 13"/>
          <p:cNvSpPr/>
          <p:nvPr/>
        </p:nvSpPr>
        <p:spPr>
          <a:xfrm>
            <a:off x="651163" y="3601011"/>
            <a:ext cx="77256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</a:rPr>
              <a:t>Экскаваторлардың есептік саны мынадай формула бойынша қабылданады:</a:t>
            </a:r>
            <a:endParaRPr lang="ru-RU" dirty="0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3069" y="3910989"/>
            <a:ext cx="2084677" cy="1147529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512617" y="4937396"/>
            <a:ext cx="8002732" cy="1685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мұндағы </a:t>
            </a:r>
            <a:r>
              <a:rPr lang="kk-KZ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ауысымда карьердің шикізат шығару бойынша орташа календарлық жұмыс өнімділігі;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kk-KZ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Кн</a:t>
            </a: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тиеуге көлік берудің біркелкі еместігін көрсететін коэффициент, 1,1-ге тең 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kk-KZ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r>
              <a:rPr lang="kk-KZ" i="1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 </a:t>
            </a: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экскаватордың жұмыс өнімділігі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Кu – экскаваторды пайдалану коэффициенті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76574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618547"/>
          </a:xfrm>
        </p:spPr>
        <p:txBody>
          <a:bodyPr>
            <a:normAutofit/>
          </a:bodyPr>
          <a:lstStyle/>
          <a:p>
            <a:pPr algn="ctr"/>
            <a:r>
              <a:rPr lang="kk-KZ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Тау жыныстарын алу және тиеу</a:t>
            </a:r>
            <a:endParaRPr lang="ru-RU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3773630"/>
            <a:ext cx="7886700" cy="1136074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 smtClean="0"/>
              <a:t>2.5.</a:t>
            </a:r>
            <a:r>
              <a:rPr lang="kk-KZ" sz="1800" dirty="0"/>
              <a:t>1 – сурет – </a:t>
            </a:r>
            <a:r>
              <a:rPr lang="ru-RU" sz="1800" dirty="0" err="1"/>
              <a:t>Жарылыспен</a:t>
            </a:r>
            <a:r>
              <a:rPr lang="ru-RU" sz="1800" dirty="0"/>
              <a:t> </a:t>
            </a:r>
            <a:r>
              <a:rPr lang="ru-RU" sz="1800" dirty="0" err="1"/>
              <a:t>қопсытылған</a:t>
            </a:r>
            <a:r>
              <a:rPr lang="ru-RU" sz="1800" dirty="0"/>
              <a:t> </a:t>
            </a:r>
            <a:r>
              <a:rPr lang="ru-RU" sz="1800" dirty="0" err="1"/>
              <a:t>жыныстың</a:t>
            </a:r>
            <a:r>
              <a:rPr lang="ru-RU" sz="1800" dirty="0"/>
              <a:t> </a:t>
            </a:r>
            <a:r>
              <a:rPr lang="ru-RU" sz="1800" dirty="0" err="1"/>
              <a:t>құлау</a:t>
            </a:r>
            <a:r>
              <a:rPr lang="ru-RU" sz="1800" dirty="0"/>
              <a:t> </a:t>
            </a:r>
            <a:r>
              <a:rPr lang="ru-RU" sz="1800" dirty="0" err="1"/>
              <a:t>схемасы</a:t>
            </a:r>
            <a:r>
              <a:rPr lang="ru-RU" sz="1800" dirty="0"/>
              <a:t> мен </a:t>
            </a:r>
            <a:r>
              <a:rPr lang="ru-RU" sz="1800" dirty="0" err="1"/>
              <a:t>параметрлері</a:t>
            </a:r>
            <a:r>
              <a:rPr lang="ru-RU" sz="1800" dirty="0"/>
              <a:t>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i="1" dirty="0" err="1"/>
              <a:t>Hу</a:t>
            </a:r>
            <a:r>
              <a:rPr lang="ru-RU" sz="1800" i="1" dirty="0"/>
              <a:t> </a:t>
            </a:r>
            <a:r>
              <a:rPr lang="ru-RU" sz="1800" dirty="0"/>
              <a:t>– </a:t>
            </a:r>
            <a:r>
              <a:rPr lang="kk-KZ" sz="1800" dirty="0"/>
              <a:t>баспалдақ биіктігі</a:t>
            </a:r>
            <a:r>
              <a:rPr lang="ru-RU" sz="1800" dirty="0"/>
              <a:t>; </a:t>
            </a:r>
            <a:r>
              <a:rPr lang="ru-RU" sz="1800" i="1" dirty="0" err="1"/>
              <a:t>hp</a:t>
            </a:r>
            <a:r>
              <a:rPr lang="ru-RU" sz="1800" dirty="0"/>
              <a:t> – </a:t>
            </a:r>
            <a:r>
              <a:rPr lang="kk-KZ" sz="1800" dirty="0"/>
              <a:t>құлаған тас биіктігі</a:t>
            </a:r>
            <a:r>
              <a:rPr lang="ru-RU" sz="1800" dirty="0"/>
              <a:t>; </a:t>
            </a:r>
            <a:r>
              <a:rPr lang="ru-RU" sz="1800" i="1" dirty="0"/>
              <a:t>α</a:t>
            </a:r>
            <a:r>
              <a:rPr lang="ru-RU" sz="1800" dirty="0"/>
              <a:t> – </a:t>
            </a:r>
            <a:r>
              <a:rPr lang="kk-KZ" sz="1800" dirty="0"/>
              <a:t>баспалдақ бұрышы</a:t>
            </a:r>
            <a:r>
              <a:rPr lang="ru-RU" sz="1800" dirty="0"/>
              <a:t>; </a:t>
            </a:r>
            <a:r>
              <a:rPr lang="ru-RU" sz="1800" i="1" dirty="0"/>
              <a:t>А</a:t>
            </a:r>
            <a:r>
              <a:rPr lang="ru-RU" sz="1800" dirty="0"/>
              <a:t> – </a:t>
            </a:r>
            <a:r>
              <a:rPr lang="ru-RU" sz="1800" dirty="0" err="1"/>
              <a:t>бұрғыла</a:t>
            </a:r>
            <a:r>
              <a:rPr lang="kk-KZ" sz="1800" dirty="0"/>
              <a:t>п ену</a:t>
            </a:r>
            <a:r>
              <a:rPr lang="ru-RU" sz="1800" dirty="0"/>
              <a:t> </a:t>
            </a:r>
            <a:r>
              <a:rPr lang="ru-RU" sz="1800" dirty="0" err="1"/>
              <a:t>тереңдігі</a:t>
            </a:r>
            <a:r>
              <a:rPr lang="ru-RU" sz="1800" dirty="0"/>
              <a:t>; </a:t>
            </a:r>
            <a:r>
              <a:rPr lang="ru-RU" sz="1800" i="1" dirty="0"/>
              <a:t>В</a:t>
            </a:r>
            <a:r>
              <a:rPr lang="ru-RU" sz="1800" dirty="0"/>
              <a:t> – </a:t>
            </a:r>
            <a:r>
              <a:rPr lang="ru-RU" sz="1800" dirty="0" err="1"/>
              <a:t>жарылған</a:t>
            </a:r>
            <a:r>
              <a:rPr lang="ru-RU" sz="1800" dirty="0"/>
              <a:t> </a:t>
            </a:r>
            <a:r>
              <a:rPr lang="ru-RU" sz="1800" dirty="0" err="1"/>
              <a:t>жыныстың</a:t>
            </a:r>
            <a:r>
              <a:rPr lang="ru-RU" sz="1800" dirty="0"/>
              <a:t> </a:t>
            </a:r>
            <a:r>
              <a:rPr lang="ru-RU" sz="1800" dirty="0" err="1"/>
              <a:t>құлау</a:t>
            </a:r>
            <a:r>
              <a:rPr lang="ru-RU" sz="1800" dirty="0"/>
              <a:t> </a:t>
            </a:r>
            <a:r>
              <a:rPr lang="ru-RU" sz="1800" dirty="0" err="1"/>
              <a:t>ені</a:t>
            </a:r>
            <a:endParaRPr lang="ru-RU" sz="1800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1049914" y="1127413"/>
            <a:ext cx="6805613" cy="250247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" y="4909704"/>
            <a:ext cx="7947508" cy="1671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6938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84908" y="987901"/>
            <a:ext cx="8229601" cy="5455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2-тарауға </a:t>
            </a:r>
            <a:r>
              <a:rPr lang="ru-RU" sz="1600" b="1" dirty="0" err="1">
                <a:ea typeface="TimesNewRomanPS-BoldMT"/>
                <a:cs typeface="Times New Roman" panose="02020603050405020304" pitchFamily="18" charset="0"/>
              </a:rPr>
              <a:t>бақылау</a:t>
            </a: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ea typeface="TimesNewRomanPS-BoldMT"/>
                <a:cs typeface="Times New Roman" panose="02020603050405020304" pitchFamily="18" charset="0"/>
              </a:rPr>
              <a:t>сұрақтары</a:t>
            </a:r>
            <a:endParaRPr lang="ru-RU" sz="1600" dirty="0" smtClean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1. </a:t>
            </a:r>
            <a:r>
              <a:rPr lang="kk-KZ" sz="1600" b="1" dirty="0">
                <a:ea typeface="TimesNewRomanPS-BoldMT"/>
                <a:cs typeface="Times New Roman" panose="02020603050405020304" pitchFamily="18" charset="0"/>
              </a:rPr>
              <a:t>Карьер дегеніміз не?</a:t>
            </a: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?</a:t>
            </a:r>
            <a:endParaRPr lang="ru-RU" sz="1600" dirty="0" smtClean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2. </a:t>
            </a:r>
            <a:r>
              <a:rPr lang="ru-RU" sz="1600" b="1" dirty="0" err="1">
                <a:ea typeface="TimesNewRomanPS-BoldMT"/>
                <a:cs typeface="Times New Roman" panose="02020603050405020304" pitchFamily="18" charset="0"/>
              </a:rPr>
              <a:t>Карьерлердің</a:t>
            </a: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ea typeface="TimesNewRomanPS-BoldMT"/>
                <a:cs typeface="Times New Roman" panose="02020603050405020304" pitchFamily="18" charset="0"/>
              </a:rPr>
              <a:t>жіктелуі</a:t>
            </a: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ea typeface="TimesNewRomanPS-BoldMT"/>
                <a:cs typeface="Times New Roman" panose="02020603050405020304" pitchFamily="18" charset="0"/>
              </a:rPr>
              <a:t>қандай</a:t>
            </a: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?</a:t>
            </a:r>
            <a:endParaRPr lang="ru-RU" sz="1600" dirty="0" smtClean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3. Кен </a:t>
            </a:r>
            <a:r>
              <a:rPr lang="ru-RU" sz="1600" b="1" dirty="0" err="1">
                <a:ea typeface="TimesNewRomanPS-BoldMT"/>
                <a:cs typeface="Times New Roman" panose="02020603050405020304" pitchFamily="18" charset="0"/>
              </a:rPr>
              <a:t>орындарының</a:t>
            </a: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ea typeface="TimesNewRomanPS-BoldMT"/>
                <a:cs typeface="Times New Roman" panose="02020603050405020304" pitchFamily="18" charset="0"/>
              </a:rPr>
              <a:t>қорлар</a:t>
            </a: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ea typeface="TimesNewRomanPS-BoldMT"/>
                <a:cs typeface="Times New Roman" panose="02020603050405020304" pitchFamily="18" charset="0"/>
              </a:rPr>
              <a:t>санаттары</a:t>
            </a: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 бойынша </a:t>
            </a:r>
            <a:r>
              <a:rPr lang="ru-RU" sz="1600" b="1" dirty="0" err="1">
                <a:ea typeface="TimesNewRomanPS-BoldMT"/>
                <a:cs typeface="Times New Roman" panose="02020603050405020304" pitchFamily="18" charset="0"/>
              </a:rPr>
              <a:t>жіктелуі</a:t>
            </a: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ea typeface="TimesNewRomanPS-BoldMT"/>
                <a:cs typeface="Times New Roman" panose="02020603050405020304" pitchFamily="18" charset="0"/>
              </a:rPr>
              <a:t>қандай</a:t>
            </a: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?</a:t>
            </a:r>
            <a:endParaRPr lang="ru-RU" sz="1600" dirty="0" smtClean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4. "Кен </a:t>
            </a:r>
            <a:r>
              <a:rPr lang="ru-RU" sz="1600" b="1" dirty="0" err="1">
                <a:ea typeface="TimesNewRomanPS-BoldMT"/>
                <a:cs typeface="Times New Roman" panose="02020603050405020304" pitchFamily="18" charset="0"/>
              </a:rPr>
              <a:t>орындарын</a:t>
            </a: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ea typeface="TimesNewRomanPS-BoldMT"/>
                <a:cs typeface="Times New Roman" panose="02020603050405020304" pitchFamily="18" charset="0"/>
              </a:rPr>
              <a:t>іздеу"ұғымына</a:t>
            </a: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 не </a:t>
            </a:r>
            <a:r>
              <a:rPr lang="ru-RU" sz="1600" b="1" dirty="0" err="1">
                <a:ea typeface="TimesNewRomanPS-BoldMT"/>
                <a:cs typeface="Times New Roman" panose="02020603050405020304" pitchFamily="18" charset="0"/>
              </a:rPr>
              <a:t>кіреді</a:t>
            </a: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?</a:t>
            </a:r>
            <a:endParaRPr lang="ru-RU" sz="1600" dirty="0" smtClean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5. "Кен </a:t>
            </a:r>
            <a:r>
              <a:rPr lang="ru-RU" sz="1600" b="1" dirty="0" err="1">
                <a:ea typeface="TimesNewRomanPS-BoldMT"/>
                <a:cs typeface="Times New Roman" panose="02020603050405020304" pitchFamily="18" charset="0"/>
              </a:rPr>
              <a:t>орнын</a:t>
            </a: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ea typeface="TimesNewRomanPS-BoldMT"/>
                <a:cs typeface="Times New Roman" panose="02020603050405020304" pitchFamily="18" charset="0"/>
              </a:rPr>
              <a:t>алдын</a:t>
            </a: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 ала </a:t>
            </a:r>
            <a:r>
              <a:rPr lang="ru-RU" sz="1600" b="1" dirty="0" err="1">
                <a:ea typeface="TimesNewRomanPS-BoldMT"/>
                <a:cs typeface="Times New Roman" panose="02020603050405020304" pitchFamily="18" charset="0"/>
              </a:rPr>
              <a:t>барлау"ұғымына</a:t>
            </a: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 не </a:t>
            </a:r>
            <a:r>
              <a:rPr lang="ru-RU" sz="1600" b="1" dirty="0" err="1">
                <a:ea typeface="TimesNewRomanPS-BoldMT"/>
                <a:cs typeface="Times New Roman" panose="02020603050405020304" pitchFamily="18" charset="0"/>
              </a:rPr>
              <a:t>кіреді</a:t>
            </a: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?</a:t>
            </a:r>
            <a:endParaRPr lang="ru-RU" sz="1600" dirty="0" smtClean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6. "Кен </a:t>
            </a:r>
            <a:r>
              <a:rPr lang="ru-RU" sz="1600" b="1" dirty="0" err="1">
                <a:ea typeface="TimesNewRomanPS-BoldMT"/>
                <a:cs typeface="Times New Roman" panose="02020603050405020304" pitchFamily="18" charset="0"/>
              </a:rPr>
              <a:t>орнын</a:t>
            </a: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ea typeface="TimesNewRomanPS-BoldMT"/>
                <a:cs typeface="Times New Roman" panose="02020603050405020304" pitchFamily="18" charset="0"/>
              </a:rPr>
              <a:t>егжей-тегжейлі</a:t>
            </a: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ea typeface="TimesNewRomanPS-BoldMT"/>
                <a:cs typeface="Times New Roman" panose="02020603050405020304" pitchFamily="18" charset="0"/>
              </a:rPr>
              <a:t>барлау"ұғымына</a:t>
            </a: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 не </a:t>
            </a:r>
            <a:r>
              <a:rPr lang="ru-RU" sz="1600" b="1" dirty="0" err="1">
                <a:ea typeface="TimesNewRomanPS-BoldMT"/>
                <a:cs typeface="Times New Roman" panose="02020603050405020304" pitchFamily="18" charset="0"/>
              </a:rPr>
              <a:t>кіреді</a:t>
            </a: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?</a:t>
            </a:r>
            <a:endParaRPr lang="ru-RU" sz="1600" dirty="0" smtClean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7. Тас </a:t>
            </a:r>
            <a:r>
              <a:rPr lang="ru-RU" sz="1600" b="1" dirty="0" err="1">
                <a:ea typeface="TimesNewRomanPS-BoldMT"/>
                <a:cs typeface="Times New Roman" panose="02020603050405020304" pitchFamily="18" charset="0"/>
              </a:rPr>
              <a:t>материалдарының</a:t>
            </a: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ea typeface="TimesNewRomanPS-BoldMT"/>
                <a:cs typeface="Times New Roman" panose="02020603050405020304" pitchFamily="18" charset="0"/>
              </a:rPr>
              <a:t>қоры</a:t>
            </a: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ea typeface="TimesNewRomanPS-BoldMT"/>
                <a:cs typeface="Times New Roman" panose="02020603050405020304" pitchFamily="18" charset="0"/>
              </a:rPr>
              <a:t>қалай</a:t>
            </a: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ea typeface="TimesNewRomanPS-BoldMT"/>
                <a:cs typeface="Times New Roman" panose="02020603050405020304" pitchFamily="18" charset="0"/>
              </a:rPr>
              <a:t>анықталады</a:t>
            </a: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?</a:t>
            </a:r>
            <a:endParaRPr lang="ru-RU" sz="1600" dirty="0" smtClean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8. Кен </a:t>
            </a:r>
            <a:r>
              <a:rPr lang="ru-RU" sz="1600" b="1" dirty="0" err="1">
                <a:ea typeface="TimesNewRomanPS-BoldMT"/>
                <a:cs typeface="Times New Roman" panose="02020603050405020304" pitchFamily="18" charset="0"/>
              </a:rPr>
              <a:t>орнын</a:t>
            </a: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ea typeface="TimesNewRomanPS-BoldMT"/>
                <a:cs typeface="Times New Roman" panose="02020603050405020304" pitchFamily="18" charset="0"/>
              </a:rPr>
              <a:t>игерудің</a:t>
            </a: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ea typeface="TimesNewRomanPS-BoldMT"/>
                <a:cs typeface="Times New Roman" panose="02020603050405020304" pitchFamily="18" charset="0"/>
              </a:rPr>
              <a:t>технологиялық</a:t>
            </a: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ea typeface="TimesNewRomanPS-BoldMT"/>
                <a:cs typeface="Times New Roman" panose="02020603050405020304" pitchFamily="18" charset="0"/>
              </a:rPr>
              <a:t>процесі</a:t>
            </a: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ea typeface="TimesNewRomanPS-BoldMT"/>
                <a:cs typeface="Times New Roman" panose="02020603050405020304" pitchFamily="18" charset="0"/>
              </a:rPr>
              <a:t>қандай</a:t>
            </a: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ea typeface="TimesNewRomanPS-BoldMT"/>
                <a:cs typeface="Times New Roman" panose="02020603050405020304" pitchFamily="18" charset="0"/>
              </a:rPr>
              <a:t>жұмыстардан</a:t>
            </a: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ea typeface="TimesNewRomanPS-BoldMT"/>
                <a:cs typeface="Times New Roman" panose="02020603050405020304" pitchFamily="18" charset="0"/>
              </a:rPr>
              <a:t>тұрады</a:t>
            </a: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?</a:t>
            </a:r>
            <a:endParaRPr lang="ru-RU" sz="1600" dirty="0" smtClean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9. Ашу </a:t>
            </a:r>
            <a:r>
              <a:rPr lang="ru-RU" sz="1600" b="1" dirty="0" err="1">
                <a:ea typeface="TimesNewRomanPS-BoldMT"/>
                <a:cs typeface="Times New Roman" panose="02020603050405020304" pitchFamily="18" charset="0"/>
              </a:rPr>
              <a:t>жұмыстары</a:t>
            </a: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ea typeface="TimesNewRomanPS-BoldMT"/>
                <a:cs typeface="Times New Roman" panose="02020603050405020304" pitchFamily="18" charset="0"/>
              </a:rPr>
              <a:t>қалай</a:t>
            </a: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ea typeface="TimesNewRomanPS-BoldMT"/>
                <a:cs typeface="Times New Roman" panose="02020603050405020304" pitchFamily="18" charset="0"/>
              </a:rPr>
              <a:t>орындалады</a:t>
            </a: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?</a:t>
            </a:r>
            <a:endParaRPr lang="ru-RU" sz="1600" dirty="0" smtClean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10. </a:t>
            </a:r>
            <a:r>
              <a:rPr lang="ru-RU" sz="1600" b="1" dirty="0" err="1">
                <a:ea typeface="TimesNewRomanPS-BoldMT"/>
                <a:cs typeface="Times New Roman" panose="02020603050405020304" pitchFamily="18" charset="0"/>
              </a:rPr>
              <a:t>Бұрғылау</a:t>
            </a: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-жару </a:t>
            </a:r>
            <a:r>
              <a:rPr lang="ru-RU" sz="1600" b="1" dirty="0" err="1">
                <a:ea typeface="TimesNewRomanPS-BoldMT"/>
                <a:cs typeface="Times New Roman" panose="02020603050405020304" pitchFamily="18" charset="0"/>
              </a:rPr>
              <a:t>жұмыстары</a:t>
            </a: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ea typeface="TimesNewRomanPS-BoldMT"/>
                <a:cs typeface="Times New Roman" panose="02020603050405020304" pitchFamily="18" charset="0"/>
              </a:rPr>
              <a:t>қалай</a:t>
            </a: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ea typeface="TimesNewRomanPS-BoldMT"/>
                <a:cs typeface="Times New Roman" panose="02020603050405020304" pitchFamily="18" charset="0"/>
              </a:rPr>
              <a:t>орындалады</a:t>
            </a: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?</a:t>
            </a:r>
            <a:endParaRPr lang="ru-RU" sz="1600" dirty="0" smtClean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11. Тау </a:t>
            </a:r>
            <a:r>
              <a:rPr lang="ru-RU" sz="1600" b="1" dirty="0" err="1">
                <a:ea typeface="TimesNewRomanPS-BoldMT"/>
                <a:cs typeface="Times New Roman" panose="02020603050405020304" pitchFamily="18" charset="0"/>
              </a:rPr>
              <a:t>жыныстарын</a:t>
            </a: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ea typeface="TimesNewRomanPS-BoldMT"/>
                <a:cs typeface="Times New Roman" panose="02020603050405020304" pitchFamily="18" charset="0"/>
              </a:rPr>
              <a:t>қазу</a:t>
            </a: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ea typeface="TimesNewRomanPS-BoldMT"/>
                <a:cs typeface="Times New Roman" panose="02020603050405020304" pitchFamily="18" charset="0"/>
              </a:rPr>
              <a:t>кезінде</a:t>
            </a: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ea typeface="TimesNewRomanPS-BoldMT"/>
                <a:cs typeface="Times New Roman" panose="02020603050405020304" pitchFamily="18" charset="0"/>
              </a:rPr>
              <a:t>қандай</a:t>
            </a: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ea typeface="TimesNewRomanPS-BoldMT"/>
                <a:cs typeface="Times New Roman" panose="02020603050405020304" pitchFamily="18" charset="0"/>
              </a:rPr>
              <a:t>жарылғыш</a:t>
            </a: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ea typeface="TimesNewRomanPS-BoldMT"/>
                <a:cs typeface="Times New Roman" panose="02020603050405020304" pitchFamily="18" charset="0"/>
              </a:rPr>
              <a:t>заттар</a:t>
            </a: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ea typeface="TimesNewRomanPS-BoldMT"/>
                <a:cs typeface="Times New Roman" panose="02020603050405020304" pitchFamily="18" charset="0"/>
              </a:rPr>
              <a:t>қолданылады</a:t>
            </a: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?</a:t>
            </a:r>
            <a:endParaRPr lang="ru-RU" sz="1600" dirty="0" smtClean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12. </a:t>
            </a:r>
            <a:r>
              <a:rPr lang="ru-RU" sz="1600" b="1" dirty="0" err="1">
                <a:ea typeface="TimesNewRomanPS-BoldMT"/>
                <a:cs typeface="Times New Roman" panose="02020603050405020304" pitchFamily="18" charset="0"/>
              </a:rPr>
              <a:t>Жарылғыш</a:t>
            </a: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ea typeface="TimesNewRomanPS-BoldMT"/>
                <a:cs typeface="Times New Roman" panose="02020603050405020304" pitchFamily="18" charset="0"/>
              </a:rPr>
              <a:t>заттардың</a:t>
            </a: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ea typeface="TimesNewRomanPS-BoldMT"/>
                <a:cs typeface="Times New Roman" panose="02020603050405020304" pitchFamily="18" charset="0"/>
              </a:rPr>
              <a:t>қауіптілік</a:t>
            </a: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ea typeface="TimesNewRomanPS-BoldMT"/>
                <a:cs typeface="Times New Roman" panose="02020603050405020304" pitchFamily="18" charset="0"/>
              </a:rPr>
              <a:t>дәрежесі</a:t>
            </a: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 бойынша </a:t>
            </a:r>
            <a:r>
              <a:rPr lang="ru-RU" sz="1600" b="1" dirty="0" err="1">
                <a:ea typeface="TimesNewRomanPS-BoldMT"/>
                <a:cs typeface="Times New Roman" panose="02020603050405020304" pitchFamily="18" charset="0"/>
              </a:rPr>
              <a:t>жіктелуі</a:t>
            </a: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ea typeface="TimesNewRomanPS-BoldMT"/>
                <a:cs typeface="Times New Roman" panose="02020603050405020304" pitchFamily="18" charset="0"/>
              </a:rPr>
              <a:t>қандай</a:t>
            </a: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?</a:t>
            </a:r>
            <a:endParaRPr lang="ru-RU" sz="1600" dirty="0" smtClean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13. </a:t>
            </a:r>
            <a:r>
              <a:rPr lang="ru-RU" sz="1600" b="1" dirty="0" err="1">
                <a:ea typeface="TimesNewRomanPS-BoldMT"/>
                <a:cs typeface="Times New Roman" panose="02020603050405020304" pitchFamily="18" charset="0"/>
              </a:rPr>
              <a:t>Бұрғылау</a:t>
            </a: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-жару </a:t>
            </a:r>
            <a:r>
              <a:rPr lang="ru-RU" sz="1600" b="1" dirty="0" err="1">
                <a:ea typeface="TimesNewRomanPS-BoldMT"/>
                <a:cs typeface="Times New Roman" panose="02020603050405020304" pitchFamily="18" charset="0"/>
              </a:rPr>
              <a:t>жұмыстарын</a:t>
            </a: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 жүргізу </a:t>
            </a:r>
            <a:r>
              <a:rPr lang="ru-RU" sz="1600" b="1" dirty="0" err="1">
                <a:ea typeface="TimesNewRomanPS-BoldMT"/>
                <a:cs typeface="Times New Roman" panose="02020603050405020304" pitchFamily="18" charset="0"/>
              </a:rPr>
              <a:t>кезіндегі</a:t>
            </a: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ea typeface="TimesNewRomanPS-BoldMT"/>
                <a:cs typeface="Times New Roman" panose="02020603050405020304" pitchFamily="18" charset="0"/>
              </a:rPr>
              <a:t>қауіпсіздік</a:t>
            </a: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ea typeface="TimesNewRomanPS-BoldMT"/>
                <a:cs typeface="Times New Roman" panose="02020603050405020304" pitchFamily="18" charset="0"/>
              </a:rPr>
              <a:t>техникасы</a:t>
            </a: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.</a:t>
            </a:r>
            <a:endParaRPr lang="ru-RU" sz="1600" dirty="0" smtClean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14. </a:t>
            </a:r>
            <a:r>
              <a:rPr lang="ru-RU" sz="1600" b="1" dirty="0" err="1">
                <a:ea typeface="TimesNewRomanPS-BoldMT"/>
                <a:cs typeface="Times New Roman" panose="02020603050405020304" pitchFamily="18" charset="0"/>
              </a:rPr>
              <a:t>Ұңғымалар</a:t>
            </a: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ea typeface="TimesNewRomanPS-BoldMT"/>
                <a:cs typeface="Times New Roman" panose="02020603050405020304" pitchFamily="18" charset="0"/>
              </a:rPr>
              <a:t>қатарының</a:t>
            </a: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ea typeface="TimesNewRomanPS-BoldMT"/>
                <a:cs typeface="Times New Roman" panose="02020603050405020304" pitchFamily="18" charset="0"/>
              </a:rPr>
              <a:t>арасындағы</a:t>
            </a: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ea typeface="TimesNewRomanPS-BoldMT"/>
                <a:cs typeface="Times New Roman" panose="02020603050405020304" pitchFamily="18" charset="0"/>
              </a:rPr>
              <a:t>қашықтық</a:t>
            </a: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ea typeface="TimesNewRomanPS-BoldMT"/>
                <a:cs typeface="Times New Roman" panose="02020603050405020304" pitchFamily="18" charset="0"/>
              </a:rPr>
              <a:t>қалай</a:t>
            </a: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ea typeface="TimesNewRomanPS-BoldMT"/>
                <a:cs typeface="Times New Roman" panose="02020603050405020304" pitchFamily="18" charset="0"/>
              </a:rPr>
              <a:t>анықталады</a:t>
            </a: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?</a:t>
            </a:r>
            <a:endParaRPr lang="ru-RU" sz="1600" dirty="0" smtClean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15. </a:t>
            </a:r>
            <a:r>
              <a:rPr lang="ru-RU" sz="1600" b="1" dirty="0" err="1">
                <a:ea typeface="TimesNewRomanPS-BoldMT"/>
                <a:cs typeface="Times New Roman" panose="02020603050405020304" pitchFamily="18" charset="0"/>
              </a:rPr>
              <a:t>Ұңғымалар</a:t>
            </a: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ea typeface="TimesNewRomanPS-BoldMT"/>
                <a:cs typeface="Times New Roman" panose="02020603050405020304" pitchFamily="18" charset="0"/>
              </a:rPr>
              <a:t>арасындағы</a:t>
            </a: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ea typeface="TimesNewRomanPS-BoldMT"/>
                <a:cs typeface="Times New Roman" panose="02020603050405020304" pitchFamily="18" charset="0"/>
              </a:rPr>
              <a:t>қашықтық</a:t>
            </a: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ea typeface="TimesNewRomanPS-BoldMT"/>
                <a:cs typeface="Times New Roman" panose="02020603050405020304" pitchFamily="18" charset="0"/>
              </a:rPr>
              <a:t>қалай</a:t>
            </a: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ea typeface="TimesNewRomanPS-BoldMT"/>
                <a:cs typeface="Times New Roman" panose="02020603050405020304" pitchFamily="18" charset="0"/>
              </a:rPr>
              <a:t>анықталады</a:t>
            </a: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?</a:t>
            </a:r>
            <a:endParaRPr lang="ru-RU" sz="1600" dirty="0" smtClean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16. ЖЗ </a:t>
            </a:r>
            <a:r>
              <a:rPr lang="ru-RU" sz="1600" b="1" dirty="0" err="1">
                <a:ea typeface="TimesNewRomanPS-BoldMT"/>
                <a:cs typeface="Times New Roman" panose="02020603050405020304" pitchFamily="18" charset="0"/>
              </a:rPr>
              <a:t>зарядының</a:t>
            </a: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ea typeface="TimesNewRomanPS-BoldMT"/>
                <a:cs typeface="Times New Roman" panose="02020603050405020304" pitchFamily="18" charset="0"/>
              </a:rPr>
              <a:t>шамасын</a:t>
            </a: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ea typeface="TimesNewRomanPS-BoldMT"/>
                <a:cs typeface="Times New Roman" panose="02020603050405020304" pitchFamily="18" charset="0"/>
              </a:rPr>
              <a:t>қалай</a:t>
            </a: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ea typeface="TimesNewRomanPS-BoldMT"/>
                <a:cs typeface="Times New Roman" panose="02020603050405020304" pitchFamily="18" charset="0"/>
              </a:rPr>
              <a:t>анықтауға</a:t>
            </a: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ea typeface="TimesNewRomanPS-BoldMT"/>
                <a:cs typeface="Times New Roman" panose="02020603050405020304" pitchFamily="18" charset="0"/>
              </a:rPr>
              <a:t>болады</a:t>
            </a: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?</a:t>
            </a:r>
            <a:endParaRPr lang="ru-RU" sz="1600" dirty="0" smtClean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17. </a:t>
            </a:r>
            <a:r>
              <a:rPr lang="ru-RU" sz="1600" b="1" dirty="0" err="1">
                <a:ea typeface="TimesNewRomanPS-BoldMT"/>
                <a:cs typeface="Times New Roman" panose="02020603050405020304" pitchFamily="18" charset="0"/>
              </a:rPr>
              <a:t>Құм</a:t>
            </a: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ea typeface="TimesNewRomanPS-BoldMT"/>
                <a:cs typeface="Times New Roman" panose="02020603050405020304" pitchFamily="18" charset="0"/>
              </a:rPr>
              <a:t>және</a:t>
            </a: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 </a:t>
            </a:r>
            <a:r>
              <a:rPr lang="kk-KZ" sz="1600" b="1" dirty="0">
                <a:ea typeface="TimesNewRomanPS-BoldMT"/>
                <a:cs typeface="Times New Roman" panose="02020603050405020304" pitchFamily="18" charset="0"/>
              </a:rPr>
              <a:t>малта</a:t>
            </a:r>
            <a:r>
              <a:rPr lang="ru-RU" sz="1600" b="1" dirty="0" err="1">
                <a:ea typeface="TimesNewRomanPS-BoldMT"/>
                <a:cs typeface="Times New Roman" panose="02020603050405020304" pitchFamily="18" charset="0"/>
              </a:rPr>
              <a:t>тас</a:t>
            </a:r>
            <a:r>
              <a:rPr lang="kk-KZ" sz="1600" b="1" dirty="0">
                <a:ea typeface="TimesNewRomanPS-BoldMT"/>
                <a:cs typeface="Times New Roman" panose="02020603050405020304" pitchFamily="18" charset="0"/>
              </a:rPr>
              <a:t>-құм қоспалары</a:t>
            </a: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ea typeface="TimesNewRomanPS-BoldMT"/>
                <a:cs typeface="Times New Roman" panose="02020603050405020304" pitchFamily="18" charset="0"/>
              </a:rPr>
              <a:t>кен</a:t>
            </a: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ea typeface="TimesNewRomanPS-BoldMT"/>
                <a:cs typeface="Times New Roman" panose="02020603050405020304" pitchFamily="18" charset="0"/>
              </a:rPr>
              <a:t>орындары</a:t>
            </a: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ea typeface="TimesNewRomanPS-BoldMT"/>
                <a:cs typeface="Times New Roman" panose="02020603050405020304" pitchFamily="18" charset="0"/>
              </a:rPr>
              <a:t>қандай</a:t>
            </a: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ea typeface="TimesNewRomanPS-BoldMT"/>
                <a:cs typeface="Times New Roman" panose="02020603050405020304" pitchFamily="18" charset="0"/>
              </a:rPr>
              <a:t>жолдармен</a:t>
            </a: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ea typeface="TimesNewRomanPS-BoldMT"/>
                <a:cs typeface="Times New Roman" panose="02020603050405020304" pitchFamily="18" charset="0"/>
              </a:rPr>
              <a:t>жасалады</a:t>
            </a:r>
            <a:r>
              <a:rPr lang="ru-RU" sz="1600" b="1" dirty="0">
                <a:ea typeface="TimesNewRomanPS-BoldMT"/>
                <a:cs typeface="Times New Roman" panose="02020603050405020304" pitchFamily="18" charset="0"/>
              </a:rPr>
              <a:t>?</a:t>
            </a:r>
            <a:endParaRPr lang="ru-RU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137163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320</TotalTime>
  <Words>902</Words>
  <Application>Microsoft Office PowerPoint</Application>
  <PresentationFormat>Экран (4:3)</PresentationFormat>
  <Paragraphs>99</Paragraphs>
  <Slides>13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3" baseType="lpstr">
      <vt:lpstr>Arial</vt:lpstr>
      <vt:lpstr>Calibri</vt:lpstr>
      <vt:lpstr>Calibri Light</vt:lpstr>
      <vt:lpstr>Cambria Math</vt:lpstr>
      <vt:lpstr>Symbol</vt:lpstr>
      <vt:lpstr>Times New Roman</vt:lpstr>
      <vt:lpstr>TimesNewRomanPS-BoldMT</vt:lpstr>
      <vt:lpstr>Wingdings</vt:lpstr>
      <vt:lpstr>Тема Office</vt:lpstr>
      <vt:lpstr>Microsoft Equation 3.0</vt:lpstr>
      <vt:lpstr>2.4 Тау жыныстарының өңдеу ерекшеліктері </vt:lpstr>
      <vt:lpstr>Бұрғылап жару жұмыстары</vt:lpstr>
      <vt:lpstr>Презентация PowerPoint</vt:lpstr>
      <vt:lpstr>Презентация PowerPoint</vt:lpstr>
      <vt:lpstr>Механикалық бұрғылау әдістері: соққылы, айналмалы және соққы-айналмалы</vt:lpstr>
      <vt:lpstr>Презентация PowerPoint</vt:lpstr>
      <vt:lpstr>Скважиналарды орналастыру</vt:lpstr>
      <vt:lpstr>Презентация PowerPoint</vt:lpstr>
      <vt:lpstr>Ашық бетке байланысты скважиналарды орналастыру</vt:lpstr>
      <vt:lpstr>Презентация PowerPoint</vt:lpstr>
      <vt:lpstr>ҚАЙТАЛАП (ЕКІНШІ РЕТ) ҰСАҚТАУ</vt:lpstr>
      <vt:lpstr>Тау жыныстарын алу және тиеу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Bakytbek</dc:creator>
  <cp:lastModifiedBy>Bakytbek</cp:lastModifiedBy>
  <cp:revision>10</cp:revision>
  <dcterms:created xsi:type="dcterms:W3CDTF">2020-09-09T06:46:07Z</dcterms:created>
  <dcterms:modified xsi:type="dcterms:W3CDTF">2020-09-09T12:06:48Z</dcterms:modified>
</cp:coreProperties>
</file>